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70" r:id="rId2"/>
    <p:sldId id="286" r:id="rId3"/>
    <p:sldId id="287" r:id="rId4"/>
    <p:sldId id="290" r:id="rId5"/>
    <p:sldId id="291" r:id="rId6"/>
    <p:sldId id="272" r:id="rId7"/>
    <p:sldId id="275" r:id="rId8"/>
    <p:sldId id="276" r:id="rId9"/>
    <p:sldId id="273" r:id="rId10"/>
    <p:sldId id="274" r:id="rId11"/>
    <p:sldId id="260" r:id="rId12"/>
    <p:sldId id="292" r:id="rId13"/>
    <p:sldId id="267" r:id="rId14"/>
    <p:sldId id="283" r:id="rId15"/>
    <p:sldId id="262" r:id="rId16"/>
    <p:sldId id="268" r:id="rId17"/>
    <p:sldId id="284" r:id="rId18"/>
    <p:sldId id="257" r:id="rId19"/>
    <p:sldId id="264" r:id="rId20"/>
    <p:sldId id="285" r:id="rId21"/>
    <p:sldId id="271" r:id="rId22"/>
    <p:sldId id="277" r:id="rId23"/>
    <p:sldId id="269" r:id="rId24"/>
    <p:sldId id="278" r:id="rId25"/>
    <p:sldId id="280" r:id="rId26"/>
    <p:sldId id="263" r:id="rId27"/>
    <p:sldId id="288" r:id="rId28"/>
    <p:sldId id="289" r:id="rId29"/>
    <p:sldId id="279" r:id="rId30"/>
    <p:sldId id="258" r:id="rId31"/>
    <p:sldId id="259" r:id="rId32"/>
    <p:sldId id="281" r:id="rId33"/>
    <p:sldId id="282" r:id="rId34"/>
    <p:sldId id="294" r:id="rId35"/>
    <p:sldId id="295" r:id="rId36"/>
    <p:sldId id="293" r:id="rId37"/>
    <p:sldId id="296"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9"/>
  </p:normalViewPr>
  <p:slideViewPr>
    <p:cSldViewPr snapToGrid="0" snapToObjects="1">
      <p:cViewPr varScale="1">
        <p:scale>
          <a:sx n="109" d="100"/>
          <a:sy n="109" d="100"/>
        </p:scale>
        <p:origin x="1720"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0DCB06B-08DC-2A4A-8C5C-FCA29579307F}" type="datetimeFigureOut">
              <a:rPr lang="en-US" smtClean="0"/>
              <a:t>11/18/21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F46408-743C-6F40-A49D-D46A67013E2B}" type="slidenum">
              <a:rPr lang="en-US" smtClean="0"/>
              <a:t>‹#›</a:t>
            </a:fld>
            <a:endParaRPr lang="en-US"/>
          </a:p>
        </p:txBody>
      </p:sp>
    </p:spTree>
    <p:extLst>
      <p:ext uri="{BB962C8B-B14F-4D97-AF65-F5344CB8AC3E}">
        <p14:creationId xmlns:p14="http://schemas.microsoft.com/office/powerpoint/2010/main" val="22746690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E4C8F4-C68E-DE43-8765-173D08D40FA5}" type="datetimeFigureOut">
              <a:rPr lang="en-US" smtClean="0"/>
              <a:t>11/18/21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A7E53D-DA62-2246-88DA-B0518B317699}" type="slidenum">
              <a:rPr lang="en-US" smtClean="0"/>
              <a:t>‹#›</a:t>
            </a:fld>
            <a:endParaRPr lang="en-US"/>
          </a:p>
        </p:txBody>
      </p:sp>
    </p:spTree>
    <p:extLst>
      <p:ext uri="{BB962C8B-B14F-4D97-AF65-F5344CB8AC3E}">
        <p14:creationId xmlns:p14="http://schemas.microsoft.com/office/powerpoint/2010/main" val="152599558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24AE327F-BB40-0A4A-98DA-B46FCEF0DC1C}" type="datetime1">
              <a:rPr lang="en-AU" smtClean="0"/>
              <a:t>18/11/21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5A0B6-7A34-D844-B1E9-E4B91996C531}" type="slidenum">
              <a:rPr lang="en-US" smtClean="0"/>
              <a:t>‹#›</a:t>
            </a:fld>
            <a:endParaRPr lang="en-US"/>
          </a:p>
        </p:txBody>
      </p:sp>
    </p:spTree>
    <p:extLst>
      <p:ext uri="{BB962C8B-B14F-4D97-AF65-F5344CB8AC3E}">
        <p14:creationId xmlns:p14="http://schemas.microsoft.com/office/powerpoint/2010/main" val="2556114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B78BE299-3AD7-2543-A45E-B4CC3F4F3941}" type="datetime1">
              <a:rPr lang="en-AU" smtClean="0"/>
              <a:t>18/11/21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5A0B6-7A34-D844-B1E9-E4B91996C531}" type="slidenum">
              <a:rPr lang="en-US" smtClean="0"/>
              <a:t>‹#›</a:t>
            </a:fld>
            <a:endParaRPr lang="en-US"/>
          </a:p>
        </p:txBody>
      </p:sp>
    </p:spTree>
    <p:extLst>
      <p:ext uri="{BB962C8B-B14F-4D97-AF65-F5344CB8AC3E}">
        <p14:creationId xmlns:p14="http://schemas.microsoft.com/office/powerpoint/2010/main" val="1626995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90CF08FA-CDDC-1342-B259-69DA427AF223}" type="datetime1">
              <a:rPr lang="en-AU" smtClean="0"/>
              <a:t>18/11/21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5A0B6-7A34-D844-B1E9-E4B91996C531}" type="slidenum">
              <a:rPr lang="en-US" smtClean="0"/>
              <a:t>‹#›</a:t>
            </a:fld>
            <a:endParaRPr lang="en-US"/>
          </a:p>
        </p:txBody>
      </p:sp>
    </p:spTree>
    <p:extLst>
      <p:ext uri="{BB962C8B-B14F-4D97-AF65-F5344CB8AC3E}">
        <p14:creationId xmlns:p14="http://schemas.microsoft.com/office/powerpoint/2010/main" val="3605844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3" name="Date Placeholder 2"/>
          <p:cNvSpPr>
            <a:spLocks noGrp="1"/>
          </p:cNvSpPr>
          <p:nvPr>
            <p:ph type="dt" sz="half" idx="10"/>
          </p:nvPr>
        </p:nvSpPr>
        <p:spPr/>
        <p:txBody>
          <a:bodyPr/>
          <a:lstStyle/>
          <a:p>
            <a:fld id="{656AF532-F4BA-0949-B179-F3D1F20FFF6F}" type="datetime1">
              <a:rPr lang="en-AU" smtClean="0"/>
              <a:t>18/11/21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45A0B6-7A34-D844-B1E9-E4B91996C531}" type="slidenum">
              <a:rPr lang="en-US" smtClean="0"/>
              <a:t>‹#›</a:t>
            </a:fld>
            <a:endParaRPr lang="en-US"/>
          </a:p>
        </p:txBody>
      </p:sp>
    </p:spTree>
    <p:extLst>
      <p:ext uri="{BB962C8B-B14F-4D97-AF65-F5344CB8AC3E}">
        <p14:creationId xmlns:p14="http://schemas.microsoft.com/office/powerpoint/2010/main" val="137569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A716A9FD-2B5B-EC43-90A4-50953D56A6AA}" type="datetime1">
              <a:rPr lang="en-AU" smtClean="0"/>
              <a:t>18/11/21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5A0B6-7A34-D844-B1E9-E4B91996C531}" type="slidenum">
              <a:rPr lang="en-US" smtClean="0"/>
              <a:t>‹#›</a:t>
            </a:fld>
            <a:endParaRPr lang="en-US"/>
          </a:p>
        </p:txBody>
      </p:sp>
    </p:spTree>
    <p:extLst>
      <p:ext uri="{BB962C8B-B14F-4D97-AF65-F5344CB8AC3E}">
        <p14:creationId xmlns:p14="http://schemas.microsoft.com/office/powerpoint/2010/main" val="929689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1794E647-2CAF-BD40-9E29-B33BDB3CED81}" type="datetime1">
              <a:rPr lang="en-AU" smtClean="0"/>
              <a:t>18/11/21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5A0B6-7A34-D844-B1E9-E4B91996C531}" type="slidenum">
              <a:rPr lang="en-US" smtClean="0"/>
              <a:t>‹#›</a:t>
            </a:fld>
            <a:endParaRPr lang="en-US"/>
          </a:p>
        </p:txBody>
      </p:sp>
    </p:spTree>
    <p:extLst>
      <p:ext uri="{BB962C8B-B14F-4D97-AF65-F5344CB8AC3E}">
        <p14:creationId xmlns:p14="http://schemas.microsoft.com/office/powerpoint/2010/main" val="135769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2C20ADD7-1836-A641-83EF-BCAC48A86C4A}" type="datetime1">
              <a:rPr lang="en-AU" smtClean="0"/>
              <a:t>18/11/21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5A0B6-7A34-D844-B1E9-E4B91996C531}" type="slidenum">
              <a:rPr lang="en-US" smtClean="0"/>
              <a:t>‹#›</a:t>
            </a:fld>
            <a:endParaRPr lang="en-US"/>
          </a:p>
        </p:txBody>
      </p:sp>
    </p:spTree>
    <p:extLst>
      <p:ext uri="{BB962C8B-B14F-4D97-AF65-F5344CB8AC3E}">
        <p14:creationId xmlns:p14="http://schemas.microsoft.com/office/powerpoint/2010/main" val="3988253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E46186D2-B8AB-0A43-87DB-FBAC02023AE2}" type="datetime1">
              <a:rPr lang="en-AU" smtClean="0"/>
              <a:t>18/11/21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45A0B6-7A34-D844-B1E9-E4B91996C531}" type="slidenum">
              <a:rPr lang="en-US" smtClean="0"/>
              <a:t>‹#›</a:t>
            </a:fld>
            <a:endParaRPr lang="en-US"/>
          </a:p>
        </p:txBody>
      </p:sp>
    </p:spTree>
    <p:extLst>
      <p:ext uri="{BB962C8B-B14F-4D97-AF65-F5344CB8AC3E}">
        <p14:creationId xmlns:p14="http://schemas.microsoft.com/office/powerpoint/2010/main" val="2823219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111867DA-3840-FD45-9A90-E133764AC15D}" type="datetime1">
              <a:rPr lang="en-AU" smtClean="0"/>
              <a:t>18/11/21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45A0B6-7A34-D844-B1E9-E4B91996C531}" type="slidenum">
              <a:rPr lang="en-US" smtClean="0"/>
              <a:t>‹#›</a:t>
            </a:fld>
            <a:endParaRPr lang="en-US"/>
          </a:p>
        </p:txBody>
      </p:sp>
    </p:spTree>
    <p:extLst>
      <p:ext uri="{BB962C8B-B14F-4D97-AF65-F5344CB8AC3E}">
        <p14:creationId xmlns:p14="http://schemas.microsoft.com/office/powerpoint/2010/main" val="3773336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EDAC30-E189-AE4B-99E9-331B6EF9705B}" type="datetime1">
              <a:rPr lang="en-AU" smtClean="0"/>
              <a:t>18/11/21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45A0B6-7A34-D844-B1E9-E4B91996C531}" type="slidenum">
              <a:rPr lang="en-US" smtClean="0"/>
              <a:t>‹#›</a:t>
            </a:fld>
            <a:endParaRPr lang="en-US"/>
          </a:p>
        </p:txBody>
      </p:sp>
    </p:spTree>
    <p:extLst>
      <p:ext uri="{BB962C8B-B14F-4D97-AF65-F5344CB8AC3E}">
        <p14:creationId xmlns:p14="http://schemas.microsoft.com/office/powerpoint/2010/main" val="3203721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E45093F0-57CA-A444-862C-1679B3721345}" type="datetime1">
              <a:rPr lang="en-AU" smtClean="0"/>
              <a:t>18/11/21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5A0B6-7A34-D844-B1E9-E4B91996C531}" type="slidenum">
              <a:rPr lang="en-US" smtClean="0"/>
              <a:t>‹#›</a:t>
            </a:fld>
            <a:endParaRPr lang="en-US"/>
          </a:p>
        </p:txBody>
      </p:sp>
    </p:spTree>
    <p:extLst>
      <p:ext uri="{BB962C8B-B14F-4D97-AF65-F5344CB8AC3E}">
        <p14:creationId xmlns:p14="http://schemas.microsoft.com/office/powerpoint/2010/main" val="365350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A7E99A6C-0DD6-B841-9EBD-74E5E2B29130}" type="datetime1">
              <a:rPr lang="en-AU" smtClean="0"/>
              <a:t>18/11/21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5A0B6-7A34-D844-B1E9-E4B91996C531}" type="slidenum">
              <a:rPr lang="en-US" smtClean="0"/>
              <a:t>‹#›</a:t>
            </a:fld>
            <a:endParaRPr lang="en-US"/>
          </a:p>
        </p:txBody>
      </p:sp>
    </p:spTree>
    <p:extLst>
      <p:ext uri="{BB962C8B-B14F-4D97-AF65-F5344CB8AC3E}">
        <p14:creationId xmlns:p14="http://schemas.microsoft.com/office/powerpoint/2010/main" val="3270250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154721-7F40-A44D-ACE0-0F460A560DDF}" type="datetime1">
              <a:rPr lang="en-AU" smtClean="0"/>
              <a:t>18/11/21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5A0B6-7A34-D844-B1E9-E4B91996C531}" type="slidenum">
              <a:rPr lang="en-US" smtClean="0"/>
              <a:t>‹#›</a:t>
            </a:fld>
            <a:endParaRPr lang="en-US"/>
          </a:p>
        </p:txBody>
      </p:sp>
    </p:spTree>
    <p:extLst>
      <p:ext uri="{BB962C8B-B14F-4D97-AF65-F5344CB8AC3E}">
        <p14:creationId xmlns:p14="http://schemas.microsoft.com/office/powerpoint/2010/main" val="3973499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65908"/>
            <a:ext cx="7772400" cy="1470025"/>
          </a:xfrm>
        </p:spPr>
        <p:txBody>
          <a:bodyPr/>
          <a:lstStyle/>
          <a:p>
            <a:r>
              <a:rPr lang="en-US" dirty="0"/>
              <a:t>Visual Memory and Identifying Features</a:t>
            </a:r>
          </a:p>
        </p:txBody>
      </p:sp>
      <p:sp>
        <p:nvSpPr>
          <p:cNvPr id="3" name="Subtitle 2"/>
          <p:cNvSpPr>
            <a:spLocks noGrp="1"/>
          </p:cNvSpPr>
          <p:nvPr>
            <p:ph type="subTitle" idx="1"/>
          </p:nvPr>
        </p:nvSpPr>
        <p:spPr>
          <a:xfrm>
            <a:off x="1371600" y="3220930"/>
            <a:ext cx="6400800" cy="1752600"/>
          </a:xfrm>
        </p:spPr>
        <p:txBody>
          <a:bodyPr/>
          <a:lstStyle/>
          <a:p>
            <a:r>
              <a:rPr lang="en-US" dirty="0">
                <a:solidFill>
                  <a:srgbClr val="800000"/>
                </a:solidFill>
              </a:rPr>
              <a:t>Ron Gallagher</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45A0B6-7A34-D844-B1E9-E4B91996C531}" type="slidenum">
              <a:rPr lang="en-US" smtClean="0"/>
              <a:t>1</a:t>
            </a:fld>
            <a:endParaRPr lang="en-US"/>
          </a:p>
        </p:txBody>
      </p:sp>
      <p:sp>
        <p:nvSpPr>
          <p:cNvPr id="7" name="Rectangle 6"/>
          <p:cNvSpPr/>
          <p:nvPr/>
        </p:nvSpPr>
        <p:spPr>
          <a:xfrm>
            <a:off x="301152" y="2490651"/>
            <a:ext cx="8689498" cy="523220"/>
          </a:xfrm>
          <a:prstGeom prst="rect">
            <a:avLst/>
          </a:prstGeom>
        </p:spPr>
        <p:txBody>
          <a:bodyPr wrap="none">
            <a:spAutoFit/>
          </a:bodyPr>
          <a:lstStyle/>
          <a:p>
            <a:pPr algn="ctr"/>
            <a:r>
              <a:rPr lang="en-US" sz="2800" dirty="0"/>
              <a:t>Drawings of Semi-lost Objects from Memory and from Life</a:t>
            </a:r>
          </a:p>
        </p:txBody>
      </p:sp>
      <p:pic>
        <p:nvPicPr>
          <p:cNvPr id="8" name="Picture 7"/>
          <p:cNvPicPr>
            <a:picLocks noChangeAspect="1"/>
          </p:cNvPicPr>
          <p:nvPr/>
        </p:nvPicPr>
        <p:blipFill>
          <a:blip r:embed="rId2"/>
          <a:stretch>
            <a:fillRect/>
          </a:stretch>
        </p:blipFill>
        <p:spPr>
          <a:xfrm>
            <a:off x="4704476" y="4154271"/>
            <a:ext cx="3398895" cy="2448755"/>
          </a:xfrm>
          <a:prstGeom prst="rect">
            <a:avLst/>
          </a:prstGeom>
        </p:spPr>
      </p:pic>
      <p:pic>
        <p:nvPicPr>
          <p:cNvPr id="9" name="Picture 8"/>
          <p:cNvPicPr>
            <a:picLocks noChangeAspect="1"/>
          </p:cNvPicPr>
          <p:nvPr/>
        </p:nvPicPr>
        <p:blipFill>
          <a:blip r:embed="rId3"/>
          <a:stretch>
            <a:fillRect/>
          </a:stretch>
        </p:blipFill>
        <p:spPr>
          <a:xfrm>
            <a:off x="1226849" y="4158967"/>
            <a:ext cx="2648925" cy="2454151"/>
          </a:xfrm>
          <a:prstGeom prst="rect">
            <a:avLst/>
          </a:prstGeom>
        </p:spPr>
      </p:pic>
    </p:spTree>
    <p:extLst>
      <p:ext uri="{BB962C8B-B14F-4D97-AF65-F5344CB8AC3E}">
        <p14:creationId xmlns:p14="http://schemas.microsoft.com/office/powerpoint/2010/main" val="1730912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PB062129.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6412" y="274638"/>
            <a:ext cx="6480000" cy="6480000"/>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10</a:t>
            </a:fld>
            <a:endParaRPr lang="en-US"/>
          </a:p>
        </p:txBody>
      </p:sp>
      <p:sp>
        <p:nvSpPr>
          <p:cNvPr id="5" name="Rectangle 4"/>
          <p:cNvSpPr/>
          <p:nvPr/>
        </p:nvSpPr>
        <p:spPr>
          <a:xfrm>
            <a:off x="1785294" y="6108307"/>
            <a:ext cx="4572000" cy="646331"/>
          </a:xfrm>
          <a:prstGeom prst="rect">
            <a:avLst/>
          </a:prstGeom>
        </p:spPr>
        <p:txBody>
          <a:bodyPr>
            <a:spAutoFit/>
          </a:bodyPr>
          <a:lstStyle/>
          <a:p>
            <a:r>
              <a:rPr lang="en-US" dirty="0"/>
              <a:t>Quick line drawings from memory of semi-lost objects hiding in drawers and cupboards.</a:t>
            </a:r>
          </a:p>
        </p:txBody>
      </p:sp>
    </p:spTree>
    <p:extLst>
      <p:ext uri="{BB962C8B-B14F-4D97-AF65-F5344CB8AC3E}">
        <p14:creationId xmlns:p14="http://schemas.microsoft.com/office/powerpoint/2010/main" val="2893250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Scan 89.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274638"/>
            <a:ext cx="8229600" cy="5841222"/>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11</a:t>
            </a:fld>
            <a:endParaRPr lang="en-US"/>
          </a:p>
        </p:txBody>
      </p:sp>
      <p:sp>
        <p:nvSpPr>
          <p:cNvPr id="5" name="TextBox 4"/>
          <p:cNvSpPr txBox="1"/>
          <p:nvPr/>
        </p:nvSpPr>
        <p:spPr>
          <a:xfrm>
            <a:off x="830440" y="6264240"/>
            <a:ext cx="7962455" cy="369332"/>
          </a:xfrm>
          <a:prstGeom prst="rect">
            <a:avLst/>
          </a:prstGeom>
          <a:noFill/>
        </p:spPr>
        <p:txBody>
          <a:bodyPr wrap="square" rtlCol="0">
            <a:spAutoFit/>
          </a:bodyPr>
          <a:lstStyle/>
          <a:p>
            <a:r>
              <a:rPr lang="en-US" dirty="0" err="1"/>
              <a:t>Colour</a:t>
            </a:r>
            <a:r>
              <a:rPr lang="en-US" dirty="0"/>
              <a:t> sketches from memory of the spine of </a:t>
            </a:r>
            <a:r>
              <a:rPr lang="en-US" i="1" dirty="0"/>
              <a:t>Philosophical Investigations</a:t>
            </a:r>
          </a:p>
        </p:txBody>
      </p:sp>
    </p:spTree>
    <p:extLst>
      <p:ext uri="{BB962C8B-B14F-4D97-AF65-F5344CB8AC3E}">
        <p14:creationId xmlns:p14="http://schemas.microsoft.com/office/powerpoint/2010/main" val="2606918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45A0B6-7A34-D844-B1E9-E4B91996C531}" type="slidenum">
              <a:rPr lang="en-US" smtClean="0"/>
              <a:t>12</a:t>
            </a:fld>
            <a:endParaRPr lang="en-US"/>
          </a:p>
        </p:txBody>
      </p:sp>
      <p:sp>
        <p:nvSpPr>
          <p:cNvPr id="5" name="TextBox 4"/>
          <p:cNvSpPr txBox="1"/>
          <p:nvPr/>
        </p:nvSpPr>
        <p:spPr>
          <a:xfrm>
            <a:off x="483783" y="806379"/>
            <a:ext cx="8274703" cy="5262980"/>
          </a:xfrm>
          <a:prstGeom prst="rect">
            <a:avLst/>
          </a:prstGeom>
          <a:noFill/>
        </p:spPr>
        <p:txBody>
          <a:bodyPr wrap="square" rtlCol="0">
            <a:spAutoFit/>
          </a:bodyPr>
          <a:lstStyle/>
          <a:p>
            <a:r>
              <a:rPr lang="en-US" sz="2800" b="1" dirty="0"/>
              <a:t>Method: </a:t>
            </a:r>
            <a:r>
              <a:rPr lang="en-US" sz="2800" dirty="0"/>
              <a:t>After doing the color drawing from memory, I would find the object and compare it with my drawing. It was exciting to see what I had got right. </a:t>
            </a:r>
          </a:p>
          <a:p>
            <a:r>
              <a:rPr lang="en-US" sz="2800" dirty="0"/>
              <a:t>I then did a </a:t>
            </a:r>
            <a:r>
              <a:rPr lang="en-US" sz="2800" dirty="0" err="1"/>
              <a:t>colour</a:t>
            </a:r>
            <a:r>
              <a:rPr lang="en-US" sz="2800" dirty="0"/>
              <a:t> drawing from life, which enabled me to reflect on exactly how I had remembered wrongly or drawn badly. This was a crucial step because sometimes even with the object in front of me I failed to draw crucial detail, simply because it was hard to draw (eg rounded corners on die, oak leaf design on US dollar).</a:t>
            </a:r>
            <a:r>
              <a:rPr lang="en-AU" sz="2800" dirty="0"/>
              <a:t> </a:t>
            </a:r>
          </a:p>
          <a:p>
            <a:r>
              <a:rPr lang="en-US" sz="2800" dirty="0"/>
              <a:t>I repeated this process for six of the objects shown in the slides.</a:t>
            </a:r>
            <a:endParaRPr lang="en-AU" sz="2800" dirty="0"/>
          </a:p>
          <a:p>
            <a:endParaRPr lang="en-US" sz="2800" dirty="0"/>
          </a:p>
        </p:txBody>
      </p:sp>
    </p:spTree>
    <p:extLst>
      <p:ext uri="{BB962C8B-B14F-4D97-AF65-F5344CB8AC3E}">
        <p14:creationId xmlns:p14="http://schemas.microsoft.com/office/powerpoint/2010/main" val="4087487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Scan 97.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274638"/>
            <a:ext cx="8229600" cy="5858691"/>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13</a:t>
            </a:fld>
            <a:endParaRPr lang="en-US"/>
          </a:p>
        </p:txBody>
      </p:sp>
      <p:sp>
        <p:nvSpPr>
          <p:cNvPr id="5" name="Rectangle 4"/>
          <p:cNvSpPr/>
          <p:nvPr/>
        </p:nvSpPr>
        <p:spPr>
          <a:xfrm>
            <a:off x="838200" y="4827585"/>
            <a:ext cx="4572000" cy="646331"/>
          </a:xfrm>
          <a:prstGeom prst="rect">
            <a:avLst/>
          </a:prstGeom>
        </p:spPr>
        <p:txBody>
          <a:bodyPr>
            <a:spAutoFit/>
          </a:bodyPr>
          <a:lstStyle/>
          <a:p>
            <a:r>
              <a:rPr lang="en-US" dirty="0" err="1"/>
              <a:t>Colour</a:t>
            </a:r>
            <a:r>
              <a:rPr lang="en-US" dirty="0"/>
              <a:t> drawing from life of the spine of </a:t>
            </a:r>
            <a:r>
              <a:rPr lang="en-US" i="1" dirty="0"/>
              <a:t>Philosophical Investigations</a:t>
            </a:r>
          </a:p>
        </p:txBody>
      </p:sp>
    </p:spTree>
    <p:extLst>
      <p:ext uri="{BB962C8B-B14F-4D97-AF65-F5344CB8AC3E}">
        <p14:creationId xmlns:p14="http://schemas.microsoft.com/office/powerpoint/2010/main" val="2529592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PB062147.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820925" y="1552897"/>
            <a:ext cx="6566857" cy="3693857"/>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14</a:t>
            </a:fld>
            <a:endParaRPr lang="en-US"/>
          </a:p>
        </p:txBody>
      </p:sp>
    </p:spTree>
    <p:extLst>
      <p:ext uri="{BB962C8B-B14F-4D97-AF65-F5344CB8AC3E}">
        <p14:creationId xmlns:p14="http://schemas.microsoft.com/office/powerpoint/2010/main" val="1951738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Scan 91.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199" y="274638"/>
            <a:ext cx="8229600" cy="5852207"/>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15</a:t>
            </a:fld>
            <a:endParaRPr lang="en-US"/>
          </a:p>
        </p:txBody>
      </p:sp>
      <p:sp>
        <p:nvSpPr>
          <p:cNvPr id="5" name="Rectangle 4"/>
          <p:cNvSpPr/>
          <p:nvPr/>
        </p:nvSpPr>
        <p:spPr>
          <a:xfrm>
            <a:off x="686181" y="5340447"/>
            <a:ext cx="7874679" cy="369332"/>
          </a:xfrm>
          <a:prstGeom prst="rect">
            <a:avLst/>
          </a:prstGeom>
        </p:spPr>
        <p:txBody>
          <a:bodyPr wrap="square">
            <a:spAutoFit/>
          </a:bodyPr>
          <a:lstStyle/>
          <a:p>
            <a:r>
              <a:rPr lang="en-US" dirty="0" err="1"/>
              <a:t>Colour</a:t>
            </a:r>
            <a:r>
              <a:rPr lang="en-US" dirty="0"/>
              <a:t> sketches from memory of the set of keys with a compass logo on the fob.</a:t>
            </a:r>
            <a:endParaRPr lang="en-US" i="1" dirty="0"/>
          </a:p>
        </p:txBody>
      </p:sp>
    </p:spTree>
    <p:extLst>
      <p:ext uri="{BB962C8B-B14F-4D97-AF65-F5344CB8AC3E}">
        <p14:creationId xmlns:p14="http://schemas.microsoft.com/office/powerpoint/2010/main" val="821534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Scan 95.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274638"/>
            <a:ext cx="8229600" cy="5822096"/>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16</a:t>
            </a:fld>
            <a:endParaRPr lang="en-US"/>
          </a:p>
        </p:txBody>
      </p:sp>
      <p:sp>
        <p:nvSpPr>
          <p:cNvPr id="5" name="Rectangle 4"/>
          <p:cNvSpPr/>
          <p:nvPr/>
        </p:nvSpPr>
        <p:spPr>
          <a:xfrm>
            <a:off x="625120" y="968911"/>
            <a:ext cx="3197347" cy="923330"/>
          </a:xfrm>
          <a:prstGeom prst="rect">
            <a:avLst/>
          </a:prstGeom>
        </p:spPr>
        <p:txBody>
          <a:bodyPr wrap="square">
            <a:spAutoFit/>
          </a:bodyPr>
          <a:lstStyle/>
          <a:p>
            <a:r>
              <a:rPr lang="en-US" dirty="0" err="1"/>
              <a:t>Colour</a:t>
            </a:r>
            <a:r>
              <a:rPr lang="en-US" dirty="0"/>
              <a:t> drawings from life of the set of keys with a compass logo on the fob.</a:t>
            </a:r>
            <a:endParaRPr lang="en-US" i="1" dirty="0"/>
          </a:p>
        </p:txBody>
      </p:sp>
    </p:spTree>
    <p:extLst>
      <p:ext uri="{BB962C8B-B14F-4D97-AF65-F5344CB8AC3E}">
        <p14:creationId xmlns:p14="http://schemas.microsoft.com/office/powerpoint/2010/main" val="980377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PB032104.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1390" y="274639"/>
            <a:ext cx="4681220" cy="5851525"/>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17</a:t>
            </a:fld>
            <a:endParaRPr lang="en-US"/>
          </a:p>
        </p:txBody>
      </p:sp>
    </p:spTree>
    <p:extLst>
      <p:ext uri="{BB962C8B-B14F-4D97-AF65-F5344CB8AC3E}">
        <p14:creationId xmlns:p14="http://schemas.microsoft.com/office/powerpoint/2010/main" val="3423672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Scan 86.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199" y="274638"/>
            <a:ext cx="8229600" cy="5830873"/>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18</a:t>
            </a:fld>
            <a:endParaRPr lang="en-US"/>
          </a:p>
        </p:txBody>
      </p:sp>
      <p:sp>
        <p:nvSpPr>
          <p:cNvPr id="5" name="Rectangle 4"/>
          <p:cNvSpPr/>
          <p:nvPr/>
        </p:nvSpPr>
        <p:spPr>
          <a:xfrm>
            <a:off x="870003" y="5648724"/>
            <a:ext cx="7319652" cy="369332"/>
          </a:xfrm>
          <a:prstGeom prst="rect">
            <a:avLst/>
          </a:prstGeom>
        </p:spPr>
        <p:txBody>
          <a:bodyPr wrap="square">
            <a:spAutoFit/>
          </a:bodyPr>
          <a:lstStyle/>
          <a:p>
            <a:r>
              <a:rPr lang="en-US" dirty="0" err="1"/>
              <a:t>Colour</a:t>
            </a:r>
            <a:r>
              <a:rPr lang="en-US" dirty="0"/>
              <a:t> sketches from memory of a torch</a:t>
            </a:r>
            <a:endParaRPr lang="en-US" i="1" dirty="0"/>
          </a:p>
        </p:txBody>
      </p:sp>
    </p:spTree>
    <p:extLst>
      <p:ext uri="{BB962C8B-B14F-4D97-AF65-F5344CB8AC3E}">
        <p14:creationId xmlns:p14="http://schemas.microsoft.com/office/powerpoint/2010/main" val="2586639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Scan 94.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0652" y="333286"/>
            <a:ext cx="8229600" cy="5822096"/>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19</a:t>
            </a:fld>
            <a:endParaRPr lang="en-US"/>
          </a:p>
        </p:txBody>
      </p:sp>
      <p:sp>
        <p:nvSpPr>
          <p:cNvPr id="5" name="Rectangle 4"/>
          <p:cNvSpPr/>
          <p:nvPr/>
        </p:nvSpPr>
        <p:spPr>
          <a:xfrm>
            <a:off x="686096" y="545704"/>
            <a:ext cx="3519000" cy="369332"/>
          </a:xfrm>
          <a:prstGeom prst="rect">
            <a:avLst/>
          </a:prstGeom>
        </p:spPr>
        <p:txBody>
          <a:bodyPr wrap="none">
            <a:spAutoFit/>
          </a:bodyPr>
          <a:lstStyle/>
          <a:p>
            <a:r>
              <a:rPr lang="en-US" dirty="0" err="1"/>
              <a:t>Colour</a:t>
            </a:r>
            <a:r>
              <a:rPr lang="en-US" dirty="0"/>
              <a:t> drawings from life of a torch </a:t>
            </a:r>
          </a:p>
        </p:txBody>
      </p:sp>
    </p:spTree>
    <p:extLst>
      <p:ext uri="{BB962C8B-B14F-4D97-AF65-F5344CB8AC3E}">
        <p14:creationId xmlns:p14="http://schemas.microsoft.com/office/powerpoint/2010/main" val="769255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_9min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04416" y="159321"/>
            <a:ext cx="5617683" cy="3954711"/>
          </a:xfrm>
          <a:prstGeom prst="rect">
            <a:avLst/>
          </a:prstGeom>
        </p:spPr>
      </p:pic>
      <p:pic>
        <p:nvPicPr>
          <p:cNvPr id="5" name="Picture 4" descr="20_phot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34493" y="4231838"/>
            <a:ext cx="4520486" cy="2479425"/>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2</a:t>
            </a:fld>
            <a:endParaRPr lang="en-US"/>
          </a:p>
        </p:txBody>
      </p:sp>
    </p:spTree>
    <p:extLst>
      <p:ext uri="{BB962C8B-B14F-4D97-AF65-F5344CB8AC3E}">
        <p14:creationId xmlns:p14="http://schemas.microsoft.com/office/powerpoint/2010/main" val="144903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PB062148.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082865" y="1645307"/>
            <a:ext cx="6366436" cy="3581120"/>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20</a:t>
            </a:fld>
            <a:endParaRPr lang="en-US"/>
          </a:p>
        </p:txBody>
      </p:sp>
    </p:spTree>
    <p:extLst>
      <p:ext uri="{BB962C8B-B14F-4D97-AF65-F5344CB8AC3E}">
        <p14:creationId xmlns:p14="http://schemas.microsoft.com/office/powerpoint/2010/main" val="2727603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Scan 90.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199" y="274638"/>
            <a:ext cx="8229600" cy="5852207"/>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21</a:t>
            </a:fld>
            <a:endParaRPr lang="en-US"/>
          </a:p>
        </p:txBody>
      </p:sp>
      <p:sp>
        <p:nvSpPr>
          <p:cNvPr id="5" name="Rectangle 4"/>
          <p:cNvSpPr/>
          <p:nvPr/>
        </p:nvSpPr>
        <p:spPr>
          <a:xfrm>
            <a:off x="1418921" y="5464058"/>
            <a:ext cx="6482471" cy="369332"/>
          </a:xfrm>
          <a:prstGeom prst="rect">
            <a:avLst/>
          </a:prstGeom>
        </p:spPr>
        <p:txBody>
          <a:bodyPr wrap="square">
            <a:spAutoFit/>
          </a:bodyPr>
          <a:lstStyle/>
          <a:p>
            <a:r>
              <a:rPr lang="en-US" dirty="0" err="1"/>
              <a:t>Colour</a:t>
            </a:r>
            <a:r>
              <a:rPr lang="en-US" dirty="0"/>
              <a:t> drawings from memory of a wooden mannequin </a:t>
            </a:r>
          </a:p>
        </p:txBody>
      </p:sp>
    </p:spTree>
    <p:extLst>
      <p:ext uri="{BB962C8B-B14F-4D97-AF65-F5344CB8AC3E}">
        <p14:creationId xmlns:p14="http://schemas.microsoft.com/office/powerpoint/2010/main" val="944122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PB06212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1390" y="274639"/>
            <a:ext cx="4681220" cy="5851525"/>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22</a:t>
            </a:fld>
            <a:endParaRPr lang="en-US"/>
          </a:p>
        </p:txBody>
      </p:sp>
      <p:sp>
        <p:nvSpPr>
          <p:cNvPr id="5" name="Rectangle 4"/>
          <p:cNvSpPr/>
          <p:nvPr/>
        </p:nvSpPr>
        <p:spPr>
          <a:xfrm>
            <a:off x="2206966" y="5649900"/>
            <a:ext cx="4907826" cy="369332"/>
          </a:xfrm>
          <a:prstGeom prst="rect">
            <a:avLst/>
          </a:prstGeom>
        </p:spPr>
        <p:txBody>
          <a:bodyPr wrap="none">
            <a:spAutoFit/>
          </a:bodyPr>
          <a:lstStyle/>
          <a:p>
            <a:r>
              <a:rPr lang="en-US" dirty="0" err="1"/>
              <a:t>Colour</a:t>
            </a:r>
            <a:r>
              <a:rPr lang="en-US" dirty="0"/>
              <a:t> drawing from life of a wooden mannequin </a:t>
            </a:r>
          </a:p>
        </p:txBody>
      </p:sp>
    </p:spTree>
    <p:extLst>
      <p:ext uri="{BB962C8B-B14F-4D97-AF65-F5344CB8AC3E}">
        <p14:creationId xmlns:p14="http://schemas.microsoft.com/office/powerpoint/2010/main" val="1491588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Scan 93.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199" y="274638"/>
            <a:ext cx="8229600" cy="5852207"/>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23</a:t>
            </a:fld>
            <a:endParaRPr lang="en-US"/>
          </a:p>
        </p:txBody>
      </p:sp>
      <p:sp>
        <p:nvSpPr>
          <p:cNvPr id="5" name="Rectangle 4"/>
          <p:cNvSpPr/>
          <p:nvPr/>
        </p:nvSpPr>
        <p:spPr>
          <a:xfrm>
            <a:off x="1009722" y="5295781"/>
            <a:ext cx="3813313" cy="369332"/>
          </a:xfrm>
          <a:prstGeom prst="rect">
            <a:avLst/>
          </a:prstGeom>
        </p:spPr>
        <p:txBody>
          <a:bodyPr wrap="none">
            <a:spAutoFit/>
          </a:bodyPr>
          <a:lstStyle/>
          <a:p>
            <a:r>
              <a:rPr lang="en-US" dirty="0" err="1"/>
              <a:t>Colour</a:t>
            </a:r>
            <a:r>
              <a:rPr lang="en-US" dirty="0"/>
              <a:t> sketches from memory of a die</a:t>
            </a:r>
            <a:endParaRPr lang="en-US" i="1" dirty="0"/>
          </a:p>
        </p:txBody>
      </p:sp>
    </p:spTree>
    <p:extLst>
      <p:ext uri="{BB962C8B-B14F-4D97-AF65-F5344CB8AC3E}">
        <p14:creationId xmlns:p14="http://schemas.microsoft.com/office/powerpoint/2010/main" val="687148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PB062124.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274638"/>
            <a:ext cx="8229600" cy="6583680"/>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24</a:t>
            </a:fld>
            <a:endParaRPr lang="en-US"/>
          </a:p>
        </p:txBody>
      </p:sp>
      <p:sp>
        <p:nvSpPr>
          <p:cNvPr id="5" name="Rectangle 4"/>
          <p:cNvSpPr/>
          <p:nvPr/>
        </p:nvSpPr>
        <p:spPr>
          <a:xfrm>
            <a:off x="2888857" y="5856311"/>
            <a:ext cx="4572000" cy="369332"/>
          </a:xfrm>
          <a:prstGeom prst="rect">
            <a:avLst/>
          </a:prstGeom>
        </p:spPr>
        <p:txBody>
          <a:bodyPr>
            <a:spAutoFit/>
          </a:bodyPr>
          <a:lstStyle/>
          <a:p>
            <a:r>
              <a:rPr lang="en-US" dirty="0" err="1"/>
              <a:t>Colour</a:t>
            </a:r>
            <a:r>
              <a:rPr lang="en-US" dirty="0"/>
              <a:t> drawing from life of a die</a:t>
            </a:r>
          </a:p>
        </p:txBody>
      </p:sp>
    </p:spTree>
    <p:extLst>
      <p:ext uri="{BB962C8B-B14F-4D97-AF65-F5344CB8AC3E}">
        <p14:creationId xmlns:p14="http://schemas.microsoft.com/office/powerpoint/2010/main" val="508045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PB062108.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274639"/>
            <a:ext cx="8229600" cy="6585955"/>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25</a:t>
            </a:fld>
            <a:endParaRPr lang="en-US"/>
          </a:p>
        </p:txBody>
      </p:sp>
    </p:spTree>
    <p:extLst>
      <p:ext uri="{BB962C8B-B14F-4D97-AF65-F5344CB8AC3E}">
        <p14:creationId xmlns:p14="http://schemas.microsoft.com/office/powerpoint/2010/main" val="2333200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Scan 92.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91440" y="274638"/>
            <a:ext cx="4161118" cy="5851525"/>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26</a:t>
            </a:fld>
            <a:endParaRPr lang="en-US"/>
          </a:p>
        </p:txBody>
      </p:sp>
      <p:sp>
        <p:nvSpPr>
          <p:cNvPr id="5" name="Rectangle 4"/>
          <p:cNvSpPr/>
          <p:nvPr/>
        </p:nvSpPr>
        <p:spPr>
          <a:xfrm>
            <a:off x="2261262" y="6220528"/>
            <a:ext cx="4391296" cy="369332"/>
          </a:xfrm>
          <a:prstGeom prst="rect">
            <a:avLst/>
          </a:prstGeom>
        </p:spPr>
        <p:txBody>
          <a:bodyPr wrap="none">
            <a:spAutoFit/>
          </a:bodyPr>
          <a:lstStyle/>
          <a:p>
            <a:r>
              <a:rPr lang="en-US" dirty="0" err="1"/>
              <a:t>Colour</a:t>
            </a:r>
            <a:r>
              <a:rPr lang="en-US" dirty="0"/>
              <a:t> sketches from memory of a US Dollar</a:t>
            </a:r>
            <a:endParaRPr lang="en-US" i="1" dirty="0"/>
          </a:p>
        </p:txBody>
      </p:sp>
    </p:spTree>
    <p:extLst>
      <p:ext uri="{BB962C8B-B14F-4D97-AF65-F5344CB8AC3E}">
        <p14:creationId xmlns:p14="http://schemas.microsoft.com/office/powerpoint/2010/main" val="170416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Picture 2" descr="dolla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6184" y="512862"/>
            <a:ext cx="8818212" cy="5665901"/>
          </a:xfrm>
          <a:prstGeom prst="rect">
            <a:avLst/>
          </a:prstGeom>
        </p:spPr>
      </p:pic>
      <p:sp>
        <p:nvSpPr>
          <p:cNvPr id="2" name="Footer Placeholder 1"/>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45A0B6-7A34-D844-B1E9-E4B91996C531}" type="slidenum">
              <a:rPr lang="en-US" smtClean="0"/>
              <a:t>27</a:t>
            </a:fld>
            <a:endParaRPr lang="en-US"/>
          </a:p>
        </p:txBody>
      </p:sp>
    </p:spTree>
    <p:extLst>
      <p:ext uri="{BB962C8B-B14F-4D97-AF65-F5344CB8AC3E}">
        <p14:creationId xmlns:p14="http://schemas.microsoft.com/office/powerpoint/2010/main" val="691214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PB062145.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753" y="915824"/>
            <a:ext cx="9378043" cy="5275149"/>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28</a:t>
            </a:fld>
            <a:endParaRPr lang="en-US"/>
          </a:p>
        </p:txBody>
      </p:sp>
    </p:spTree>
    <p:extLst>
      <p:ext uri="{BB962C8B-B14F-4D97-AF65-F5344CB8AC3E}">
        <p14:creationId xmlns:p14="http://schemas.microsoft.com/office/powerpoint/2010/main" val="3916265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PB06214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274639"/>
            <a:ext cx="8229600" cy="6585975"/>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29</a:t>
            </a:fld>
            <a:endParaRPr lang="en-US"/>
          </a:p>
        </p:txBody>
      </p:sp>
    </p:spTree>
    <p:extLst>
      <p:ext uri="{BB962C8B-B14F-4D97-AF65-F5344CB8AC3E}">
        <p14:creationId xmlns:p14="http://schemas.microsoft.com/office/powerpoint/2010/main" val="4075886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2min.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6544" y="1687167"/>
            <a:ext cx="4431855" cy="3080091"/>
          </a:xfrm>
          <a:prstGeom prst="rect">
            <a:avLst/>
          </a:prstGeom>
        </p:spPr>
      </p:pic>
      <p:pic>
        <p:nvPicPr>
          <p:cNvPr id="3" name="Picture 2" descr="20_from_memory.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11268" y="1687167"/>
            <a:ext cx="4325872" cy="3031247"/>
          </a:xfrm>
          <a:prstGeom prst="rect">
            <a:avLst/>
          </a:prstGeom>
        </p:spPr>
      </p:pic>
      <p:sp>
        <p:nvSpPr>
          <p:cNvPr id="6" name="TextBox 5"/>
          <p:cNvSpPr txBox="1"/>
          <p:nvPr/>
        </p:nvSpPr>
        <p:spPr>
          <a:xfrm>
            <a:off x="1659648" y="5018719"/>
            <a:ext cx="2845479" cy="369332"/>
          </a:xfrm>
          <a:prstGeom prst="rect">
            <a:avLst/>
          </a:prstGeom>
          <a:noFill/>
        </p:spPr>
        <p:txBody>
          <a:bodyPr wrap="square" rtlCol="0">
            <a:spAutoFit/>
          </a:bodyPr>
          <a:lstStyle/>
          <a:p>
            <a:r>
              <a:rPr lang="en-US" dirty="0"/>
              <a:t>From life</a:t>
            </a:r>
          </a:p>
        </p:txBody>
      </p:sp>
      <p:sp>
        <p:nvSpPr>
          <p:cNvPr id="7" name="TextBox 6"/>
          <p:cNvSpPr txBox="1"/>
          <p:nvPr/>
        </p:nvSpPr>
        <p:spPr>
          <a:xfrm>
            <a:off x="5727594" y="5018719"/>
            <a:ext cx="2698930" cy="369332"/>
          </a:xfrm>
          <a:prstGeom prst="rect">
            <a:avLst/>
          </a:prstGeom>
          <a:noFill/>
        </p:spPr>
        <p:txBody>
          <a:bodyPr wrap="square" rtlCol="0">
            <a:spAutoFit/>
          </a:bodyPr>
          <a:lstStyle/>
          <a:p>
            <a:r>
              <a:rPr lang="en-US" dirty="0"/>
              <a:t>From memory</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45A0B6-7A34-D844-B1E9-E4B91996C531}" type="slidenum">
              <a:rPr lang="en-US" smtClean="0"/>
              <a:t>3</a:t>
            </a:fld>
            <a:endParaRPr lang="en-US"/>
          </a:p>
        </p:txBody>
      </p:sp>
      <p:sp>
        <p:nvSpPr>
          <p:cNvPr id="8" name="TextBox 7"/>
          <p:cNvSpPr txBox="1"/>
          <p:nvPr/>
        </p:nvSpPr>
        <p:spPr>
          <a:xfrm>
            <a:off x="395668" y="732660"/>
            <a:ext cx="8365461" cy="646331"/>
          </a:xfrm>
          <a:prstGeom prst="rect">
            <a:avLst/>
          </a:prstGeom>
          <a:noFill/>
        </p:spPr>
        <p:txBody>
          <a:bodyPr wrap="square" rtlCol="0">
            <a:spAutoFit/>
          </a:bodyPr>
          <a:lstStyle/>
          <a:p>
            <a:r>
              <a:rPr lang="en-US" dirty="0"/>
              <a:t>In the 2 minute drawing from memory some objects are more recognizable than in the 2 minute drawing from life. </a:t>
            </a:r>
          </a:p>
        </p:txBody>
      </p:sp>
    </p:spTree>
    <p:extLst>
      <p:ext uri="{BB962C8B-B14F-4D97-AF65-F5344CB8AC3E}">
        <p14:creationId xmlns:p14="http://schemas.microsoft.com/office/powerpoint/2010/main" val="1797468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Scan 87.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274638"/>
            <a:ext cx="8229600" cy="5841222"/>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30</a:t>
            </a:fld>
            <a:endParaRPr lang="en-US"/>
          </a:p>
        </p:txBody>
      </p:sp>
      <p:sp>
        <p:nvSpPr>
          <p:cNvPr id="5" name="Rectangle 4"/>
          <p:cNvSpPr/>
          <p:nvPr/>
        </p:nvSpPr>
        <p:spPr>
          <a:xfrm>
            <a:off x="985296" y="5552212"/>
            <a:ext cx="7701503" cy="369332"/>
          </a:xfrm>
          <a:prstGeom prst="rect">
            <a:avLst/>
          </a:prstGeom>
        </p:spPr>
        <p:txBody>
          <a:bodyPr wrap="square">
            <a:spAutoFit/>
          </a:bodyPr>
          <a:lstStyle/>
          <a:p>
            <a:r>
              <a:rPr lang="en-US" dirty="0" err="1"/>
              <a:t>Colour</a:t>
            </a:r>
            <a:r>
              <a:rPr lang="en-US" dirty="0"/>
              <a:t> sketches from memory of a cricket ball, a scalpel and a Swatch.</a:t>
            </a:r>
            <a:endParaRPr lang="en-US" i="1" dirty="0"/>
          </a:p>
        </p:txBody>
      </p:sp>
    </p:spTree>
    <p:extLst>
      <p:ext uri="{BB962C8B-B14F-4D97-AF65-F5344CB8AC3E}">
        <p14:creationId xmlns:p14="http://schemas.microsoft.com/office/powerpoint/2010/main" val="2223056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Scan 88.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274638"/>
            <a:ext cx="8229600" cy="5841222"/>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31</a:t>
            </a:fld>
            <a:endParaRPr lang="en-US"/>
          </a:p>
        </p:txBody>
      </p:sp>
      <p:sp>
        <p:nvSpPr>
          <p:cNvPr id="5" name="Rectangle 4"/>
          <p:cNvSpPr/>
          <p:nvPr/>
        </p:nvSpPr>
        <p:spPr>
          <a:xfrm>
            <a:off x="2096621" y="6352143"/>
            <a:ext cx="4544020" cy="369332"/>
          </a:xfrm>
          <a:prstGeom prst="rect">
            <a:avLst/>
          </a:prstGeom>
        </p:spPr>
        <p:txBody>
          <a:bodyPr wrap="none">
            <a:spAutoFit/>
          </a:bodyPr>
          <a:lstStyle/>
          <a:p>
            <a:r>
              <a:rPr lang="en-US" dirty="0" err="1"/>
              <a:t>Colour</a:t>
            </a:r>
            <a:r>
              <a:rPr lang="en-US" dirty="0"/>
              <a:t> sketches from memory of a Canon </a:t>
            </a:r>
            <a:r>
              <a:rPr lang="en-US" dirty="0" err="1"/>
              <a:t>Ixus</a:t>
            </a:r>
            <a:endParaRPr lang="en-US" i="1" dirty="0"/>
          </a:p>
        </p:txBody>
      </p:sp>
    </p:spTree>
    <p:extLst>
      <p:ext uri="{BB962C8B-B14F-4D97-AF65-F5344CB8AC3E}">
        <p14:creationId xmlns:p14="http://schemas.microsoft.com/office/powerpoint/2010/main" val="1534872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PB062130.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9049" y="274638"/>
            <a:ext cx="6480000" cy="6480000"/>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32</a:t>
            </a:fld>
            <a:endParaRPr lang="en-US"/>
          </a:p>
        </p:txBody>
      </p:sp>
    </p:spTree>
    <p:extLst>
      <p:ext uri="{BB962C8B-B14F-4D97-AF65-F5344CB8AC3E}">
        <p14:creationId xmlns:p14="http://schemas.microsoft.com/office/powerpoint/2010/main" val="2030490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PB06213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1489" y="133533"/>
            <a:ext cx="6480000" cy="6480000"/>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33</a:t>
            </a:fld>
            <a:endParaRPr lang="en-US"/>
          </a:p>
        </p:txBody>
      </p:sp>
    </p:spTree>
    <p:extLst>
      <p:ext uri="{BB962C8B-B14F-4D97-AF65-F5344CB8AC3E}">
        <p14:creationId xmlns:p14="http://schemas.microsoft.com/office/powerpoint/2010/main" val="961570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45A0B6-7A34-D844-B1E9-E4B91996C531}" type="slidenum">
              <a:rPr lang="en-US" smtClean="0"/>
              <a:t>34</a:t>
            </a:fld>
            <a:endParaRPr lang="en-US"/>
          </a:p>
        </p:txBody>
      </p:sp>
      <p:sp>
        <p:nvSpPr>
          <p:cNvPr id="2" name="TextBox 1"/>
          <p:cNvSpPr txBox="1"/>
          <p:nvPr/>
        </p:nvSpPr>
        <p:spPr>
          <a:xfrm>
            <a:off x="362837" y="70552"/>
            <a:ext cx="8647619" cy="6740308"/>
          </a:xfrm>
          <a:prstGeom prst="rect">
            <a:avLst/>
          </a:prstGeom>
          <a:noFill/>
        </p:spPr>
        <p:txBody>
          <a:bodyPr wrap="square" rtlCol="0">
            <a:spAutoFit/>
          </a:bodyPr>
          <a:lstStyle/>
          <a:p>
            <a:r>
              <a:rPr lang="en-US" b="1" dirty="0"/>
              <a:t>NOTES ON ISSUES WHICH AROSE WHILST DOING THE DRAWINGS</a:t>
            </a:r>
          </a:p>
          <a:p>
            <a:endParaRPr lang="en-US" b="1" dirty="0"/>
          </a:p>
          <a:p>
            <a:r>
              <a:rPr lang="en-US" b="1" dirty="0"/>
              <a:t>Philosophical Investigations Book Spine</a:t>
            </a:r>
          </a:p>
          <a:p>
            <a:r>
              <a:rPr lang="en-US" dirty="0"/>
              <a:t>Title split – how is it split?</a:t>
            </a:r>
          </a:p>
          <a:p>
            <a:r>
              <a:rPr lang="en-US" dirty="0"/>
              <a:t>‘Ludwig Wittgenstein’ somewhere, but where?</a:t>
            </a:r>
          </a:p>
          <a:p>
            <a:r>
              <a:rPr lang="en-US" dirty="0"/>
              <a:t>Upper or lower case</a:t>
            </a:r>
          </a:p>
          <a:p>
            <a:r>
              <a:rPr lang="en-US" dirty="0"/>
              <a:t>What </a:t>
            </a:r>
            <a:r>
              <a:rPr lang="en-US" dirty="0" err="1"/>
              <a:t>colour</a:t>
            </a:r>
            <a:r>
              <a:rPr lang="en-US" dirty="0"/>
              <a:t> are the letters?</a:t>
            </a:r>
          </a:p>
          <a:p>
            <a:r>
              <a:rPr lang="en-US" dirty="0"/>
              <a:t>Is the publisher name on spine?</a:t>
            </a:r>
          </a:p>
          <a:p>
            <a:r>
              <a:rPr lang="en-US" b="1" dirty="0"/>
              <a:t>Things I missed or got wrong</a:t>
            </a:r>
          </a:p>
          <a:p>
            <a:r>
              <a:rPr lang="en-US" dirty="0"/>
              <a:t>Missed: Library Dewey code and label </a:t>
            </a:r>
          </a:p>
          <a:p>
            <a:r>
              <a:rPr lang="en-US" dirty="0"/>
              <a:t>Wrong: I wasn’t sure about the </a:t>
            </a:r>
            <a:r>
              <a:rPr lang="en-US" dirty="0" err="1"/>
              <a:t>colour</a:t>
            </a:r>
            <a:r>
              <a:rPr lang="en-US" dirty="0"/>
              <a:t> of the lettering</a:t>
            </a:r>
          </a:p>
          <a:p>
            <a:r>
              <a:rPr lang="en-US" dirty="0"/>
              <a:t>Wrong: I sometimes included ‘Ludwig Wittgenstein’ but in fact his name has been largely erased from the spine.</a:t>
            </a:r>
          </a:p>
          <a:p>
            <a:endParaRPr lang="en-US" dirty="0"/>
          </a:p>
          <a:p>
            <a:r>
              <a:rPr lang="en-US" b="1" dirty="0"/>
              <a:t>Keys</a:t>
            </a:r>
          </a:p>
          <a:p>
            <a:r>
              <a:rPr lang="en-US" dirty="0"/>
              <a:t>Number of keys?</a:t>
            </a:r>
          </a:p>
          <a:p>
            <a:r>
              <a:rPr lang="en-US" dirty="0"/>
              <a:t>Shape of fob?</a:t>
            </a:r>
          </a:p>
          <a:p>
            <a:r>
              <a:rPr lang="en-US" dirty="0"/>
              <a:t>Shape of keys?</a:t>
            </a:r>
          </a:p>
          <a:p>
            <a:r>
              <a:rPr lang="en-US" dirty="0"/>
              <a:t>Detail in compass?</a:t>
            </a:r>
          </a:p>
          <a:p>
            <a:r>
              <a:rPr lang="en-US" b="1" dirty="0"/>
              <a:t>Things I missed or got wrong</a:t>
            </a:r>
          </a:p>
          <a:p>
            <a:r>
              <a:rPr lang="en-US" dirty="0"/>
              <a:t>Missed: Fob key ring connector.</a:t>
            </a:r>
          </a:p>
          <a:p>
            <a:r>
              <a:rPr lang="en-US" dirty="0"/>
              <a:t>Missed: Detail of compass – I thought it was sparse – it is very detailed.</a:t>
            </a:r>
          </a:p>
          <a:p>
            <a:r>
              <a:rPr lang="en-US" dirty="0"/>
              <a:t>Wrong: Shape of fob – it is square, not round.</a:t>
            </a:r>
          </a:p>
          <a:p>
            <a:r>
              <a:rPr lang="en-US" dirty="0"/>
              <a:t>Wrong: Shape of keys – they are all different shapes.</a:t>
            </a:r>
          </a:p>
        </p:txBody>
      </p:sp>
    </p:spTree>
    <p:extLst>
      <p:ext uri="{BB962C8B-B14F-4D97-AF65-F5344CB8AC3E}">
        <p14:creationId xmlns:p14="http://schemas.microsoft.com/office/powerpoint/2010/main" val="3739956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45A0B6-7A34-D844-B1E9-E4B91996C531}" type="slidenum">
              <a:rPr lang="en-US" smtClean="0"/>
              <a:t>35</a:t>
            </a:fld>
            <a:endParaRPr lang="en-US"/>
          </a:p>
        </p:txBody>
      </p:sp>
      <p:sp>
        <p:nvSpPr>
          <p:cNvPr id="2" name="TextBox 1"/>
          <p:cNvSpPr txBox="1"/>
          <p:nvPr/>
        </p:nvSpPr>
        <p:spPr>
          <a:xfrm>
            <a:off x="312443" y="151194"/>
            <a:ext cx="8566988" cy="7017307"/>
          </a:xfrm>
          <a:prstGeom prst="rect">
            <a:avLst/>
          </a:prstGeom>
          <a:noFill/>
        </p:spPr>
        <p:txBody>
          <a:bodyPr wrap="square" rtlCol="0">
            <a:spAutoFit/>
          </a:bodyPr>
          <a:lstStyle/>
          <a:p>
            <a:r>
              <a:rPr lang="en-US" b="1" dirty="0">
                <a:latin typeface="Cambria"/>
                <a:ea typeface="ＭＳ 明朝"/>
              </a:rPr>
              <a:t>Torch</a:t>
            </a:r>
          </a:p>
          <a:p>
            <a:r>
              <a:rPr lang="en-US" dirty="0">
                <a:latin typeface="Cambria"/>
                <a:ea typeface="ＭＳ 明朝"/>
              </a:rPr>
              <a:t>Canonical view? </a:t>
            </a:r>
          </a:p>
          <a:p>
            <a:r>
              <a:rPr lang="en-US" dirty="0">
                <a:latin typeface="Cambria"/>
                <a:ea typeface="ＭＳ 明朝"/>
              </a:rPr>
              <a:t>Two tone – how configured?</a:t>
            </a:r>
          </a:p>
          <a:p>
            <a:r>
              <a:rPr lang="en-US" b="1" dirty="0">
                <a:latin typeface="Cambria"/>
                <a:ea typeface="ＭＳ 明朝"/>
              </a:rPr>
              <a:t>Things I missed or got wrong</a:t>
            </a:r>
          </a:p>
          <a:p>
            <a:r>
              <a:rPr lang="en-US" dirty="0">
                <a:latin typeface="Cambria"/>
                <a:ea typeface="ＭＳ 明朝"/>
              </a:rPr>
              <a:t>Missed: ‘EVEREADY’</a:t>
            </a:r>
          </a:p>
          <a:p>
            <a:r>
              <a:rPr lang="en-US" dirty="0">
                <a:latin typeface="Cambria"/>
                <a:ea typeface="ＭＳ 明朝"/>
              </a:rPr>
              <a:t>Missed: Crenulations on ring at top of torch.</a:t>
            </a:r>
          </a:p>
          <a:p>
            <a:r>
              <a:rPr lang="en-US" dirty="0">
                <a:latin typeface="Cambria"/>
                <a:ea typeface="ＭＳ 明朝"/>
              </a:rPr>
              <a:t>Wrong: I didn’t get the two-tone configuration right.</a:t>
            </a:r>
          </a:p>
          <a:p>
            <a:r>
              <a:rPr lang="en-US" dirty="0">
                <a:latin typeface="Cambria"/>
                <a:ea typeface="ＭＳ 明朝"/>
              </a:rPr>
              <a:t>Wrong: Grip crenulations in wrong part of torch.</a:t>
            </a:r>
          </a:p>
          <a:p>
            <a:r>
              <a:rPr lang="en-US" dirty="0">
                <a:latin typeface="Cambria"/>
                <a:ea typeface="ＭＳ 明朝"/>
              </a:rPr>
              <a:t>Wrong: Overall shape, especially size of torch ‘bell’ compared to cylinder body.</a:t>
            </a:r>
          </a:p>
          <a:p>
            <a:endParaRPr lang="en-US" dirty="0">
              <a:latin typeface="Cambria"/>
              <a:ea typeface="ＭＳ 明朝"/>
            </a:endParaRPr>
          </a:p>
          <a:p>
            <a:r>
              <a:rPr lang="en-US" b="1" dirty="0">
                <a:latin typeface="Cambria"/>
                <a:ea typeface="ＭＳ 明朝"/>
              </a:rPr>
              <a:t>Mannequin</a:t>
            </a:r>
          </a:p>
          <a:p>
            <a:r>
              <a:rPr lang="en-US" dirty="0">
                <a:latin typeface="Cambria"/>
                <a:ea typeface="ＭＳ 明朝"/>
              </a:rPr>
              <a:t>Had drawn it before?</a:t>
            </a:r>
          </a:p>
          <a:p>
            <a:r>
              <a:rPr lang="en-US" b="1" dirty="0">
                <a:latin typeface="Cambria"/>
                <a:ea typeface="ＭＳ 明朝"/>
              </a:rPr>
              <a:t>Things I missed or got wrong</a:t>
            </a:r>
          </a:p>
          <a:p>
            <a:r>
              <a:rPr lang="en-US" dirty="0">
                <a:latin typeface="Cambria"/>
                <a:ea typeface="ＭＳ 明朝"/>
              </a:rPr>
              <a:t>Missed: Detail of how joints are jointed.</a:t>
            </a:r>
          </a:p>
          <a:p>
            <a:r>
              <a:rPr lang="en-US" dirty="0">
                <a:latin typeface="Cambria"/>
                <a:ea typeface="ＭＳ 明朝"/>
              </a:rPr>
              <a:t>Wrong: Shape of head and chest and pelvic area.</a:t>
            </a:r>
          </a:p>
          <a:p>
            <a:endParaRPr lang="en-US" dirty="0">
              <a:latin typeface="Cambria"/>
              <a:ea typeface="ＭＳ 明朝"/>
            </a:endParaRPr>
          </a:p>
          <a:p>
            <a:r>
              <a:rPr lang="en-US" b="1" dirty="0">
                <a:latin typeface="Cambria"/>
                <a:ea typeface="ＭＳ 明朝"/>
              </a:rPr>
              <a:t>Die</a:t>
            </a:r>
          </a:p>
          <a:p>
            <a:r>
              <a:rPr lang="en-US" dirty="0">
                <a:latin typeface="Cambria"/>
                <a:ea typeface="ＭＳ 明朝"/>
              </a:rPr>
              <a:t>The perspective on the spots defines the shape.</a:t>
            </a:r>
          </a:p>
          <a:p>
            <a:r>
              <a:rPr lang="en-US" dirty="0">
                <a:latin typeface="Cambria"/>
                <a:ea typeface="ＭＳ 明朝"/>
              </a:rPr>
              <a:t>How are the spots configured around the die?</a:t>
            </a:r>
          </a:p>
          <a:p>
            <a:r>
              <a:rPr lang="en-US" dirty="0">
                <a:latin typeface="Cambria"/>
                <a:ea typeface="ＭＳ 明朝"/>
              </a:rPr>
              <a:t>Problem of white against white.</a:t>
            </a:r>
          </a:p>
          <a:p>
            <a:r>
              <a:rPr lang="en-US" dirty="0">
                <a:latin typeface="Cambria"/>
                <a:ea typeface="ＭＳ 明朝"/>
              </a:rPr>
              <a:t>Simple object – cube with spots on. It’s hard to draw simple things well.</a:t>
            </a:r>
          </a:p>
          <a:p>
            <a:r>
              <a:rPr lang="en-US" b="1" dirty="0">
                <a:latin typeface="Cambria"/>
                <a:ea typeface="ＭＳ 明朝"/>
              </a:rPr>
              <a:t>Things I missed or got wrong</a:t>
            </a:r>
          </a:p>
          <a:p>
            <a:r>
              <a:rPr lang="en-US" dirty="0">
                <a:latin typeface="Cambria"/>
                <a:ea typeface="ＭＳ 明朝"/>
              </a:rPr>
              <a:t>Missed: Rounded corners</a:t>
            </a:r>
          </a:p>
          <a:p>
            <a:r>
              <a:rPr lang="en-US" dirty="0">
                <a:latin typeface="Cambria"/>
                <a:ea typeface="ＭＳ 明朝"/>
              </a:rPr>
              <a:t>Wrong: Size of spots.</a:t>
            </a:r>
          </a:p>
          <a:p>
            <a:endParaRPr lang="en-US" dirty="0"/>
          </a:p>
        </p:txBody>
      </p:sp>
    </p:spTree>
    <p:extLst>
      <p:ext uri="{BB962C8B-B14F-4D97-AF65-F5344CB8AC3E}">
        <p14:creationId xmlns:p14="http://schemas.microsoft.com/office/powerpoint/2010/main" val="3219828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45A0B6-7A34-D844-B1E9-E4B91996C531}" type="slidenum">
              <a:rPr lang="en-US" smtClean="0"/>
              <a:t>36</a:t>
            </a:fld>
            <a:endParaRPr lang="en-US"/>
          </a:p>
        </p:txBody>
      </p:sp>
      <p:sp>
        <p:nvSpPr>
          <p:cNvPr id="5" name="TextBox 4"/>
          <p:cNvSpPr txBox="1"/>
          <p:nvPr/>
        </p:nvSpPr>
        <p:spPr>
          <a:xfrm>
            <a:off x="534177" y="524146"/>
            <a:ext cx="8152623" cy="2585323"/>
          </a:xfrm>
          <a:prstGeom prst="rect">
            <a:avLst/>
          </a:prstGeom>
          <a:noFill/>
        </p:spPr>
        <p:txBody>
          <a:bodyPr wrap="square" rtlCol="0">
            <a:spAutoFit/>
          </a:bodyPr>
          <a:lstStyle/>
          <a:p>
            <a:r>
              <a:rPr lang="en-US" b="1" dirty="0">
                <a:latin typeface="Cambria"/>
                <a:ea typeface="ＭＳ 明朝"/>
              </a:rPr>
              <a:t>US One Dollar</a:t>
            </a:r>
          </a:p>
          <a:p>
            <a:r>
              <a:rPr lang="en-US" dirty="0">
                <a:latin typeface="Cambria"/>
                <a:ea typeface="ＭＳ 明朝"/>
              </a:rPr>
              <a:t>Where is the lettering? Top bottom? </a:t>
            </a:r>
          </a:p>
          <a:p>
            <a:r>
              <a:rPr lang="en-US" dirty="0">
                <a:latin typeface="Cambria"/>
                <a:ea typeface="ＭＳ 明朝"/>
              </a:rPr>
              <a:t>Where is the number ‘one’ – is it spelled out?</a:t>
            </a:r>
          </a:p>
          <a:p>
            <a:r>
              <a:rPr lang="en-US" dirty="0">
                <a:latin typeface="Cambria"/>
                <a:ea typeface="ＭＳ 明朝"/>
              </a:rPr>
              <a:t>Where are the serial numbers?</a:t>
            </a:r>
          </a:p>
          <a:p>
            <a:r>
              <a:rPr lang="en-US" dirty="0">
                <a:latin typeface="Cambria"/>
                <a:ea typeface="ＭＳ 明朝"/>
              </a:rPr>
              <a:t> </a:t>
            </a:r>
            <a:r>
              <a:rPr lang="en-US" b="1" dirty="0">
                <a:latin typeface="Cambria"/>
                <a:ea typeface="ＭＳ 明朝"/>
              </a:rPr>
              <a:t>Things I missed or got wrong</a:t>
            </a:r>
          </a:p>
          <a:p>
            <a:r>
              <a:rPr lang="en-US" dirty="0">
                <a:latin typeface="Cambria"/>
                <a:ea typeface="ＭＳ 明朝"/>
              </a:rPr>
              <a:t>Missed: Lots of detail – including “THE UNITED STATES OF AMERICA” </a:t>
            </a:r>
          </a:p>
          <a:p>
            <a:r>
              <a:rPr lang="en-US" dirty="0">
                <a:latin typeface="Cambria"/>
                <a:ea typeface="ＭＳ 明朝"/>
              </a:rPr>
              <a:t>Wrong: In my sequence of drawing I tended to get one or two things right and everything else wrong. It was always a guess.</a:t>
            </a:r>
          </a:p>
          <a:p>
            <a:endParaRPr lang="en-US" dirty="0"/>
          </a:p>
        </p:txBody>
      </p:sp>
    </p:spTree>
    <p:extLst>
      <p:ext uri="{BB962C8B-B14F-4D97-AF65-F5344CB8AC3E}">
        <p14:creationId xmlns:p14="http://schemas.microsoft.com/office/powerpoint/2010/main" val="4178090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45A0B6-7A34-D844-B1E9-E4B91996C531}" type="slidenum">
              <a:rPr lang="en-US" smtClean="0"/>
              <a:t>37</a:t>
            </a:fld>
            <a:endParaRPr lang="en-US"/>
          </a:p>
        </p:txBody>
      </p:sp>
      <p:sp>
        <p:nvSpPr>
          <p:cNvPr id="5" name="TextBox 4"/>
          <p:cNvSpPr txBox="1"/>
          <p:nvPr/>
        </p:nvSpPr>
        <p:spPr>
          <a:xfrm>
            <a:off x="534177" y="524146"/>
            <a:ext cx="8152623" cy="3416320"/>
          </a:xfrm>
          <a:prstGeom prst="rect">
            <a:avLst/>
          </a:prstGeom>
          <a:noFill/>
        </p:spPr>
        <p:txBody>
          <a:bodyPr wrap="square" rtlCol="0">
            <a:spAutoFit/>
          </a:bodyPr>
          <a:lstStyle/>
          <a:p>
            <a:r>
              <a:rPr lang="en-US" b="1" dirty="0"/>
              <a:t>General Observations</a:t>
            </a:r>
          </a:p>
          <a:p>
            <a:r>
              <a:rPr lang="en-US" dirty="0"/>
              <a:t>The more detail I added in the </a:t>
            </a:r>
            <a:r>
              <a:rPr lang="en-US" dirty="0" err="1"/>
              <a:t>colour</a:t>
            </a:r>
            <a:r>
              <a:rPr lang="en-US" dirty="0"/>
              <a:t> sketches from memory the more I felt that everything was a guess and there was no point in going into detail.</a:t>
            </a:r>
          </a:p>
          <a:p>
            <a:r>
              <a:rPr lang="en-US" dirty="0"/>
              <a:t>I couldn’t decide whether to present the object in a canonical view (eg side on, three-quarter). It was hard to decide which view showed features in the best way. That is why I sometimes did multiple views. (Note: although I was drawing an object I had last seen in a drawer partially occluded by other objects, I was note consciously visualizing the object in the drawer.)</a:t>
            </a:r>
          </a:p>
          <a:p>
            <a:r>
              <a:rPr lang="en-US" dirty="0"/>
              <a:t>I decided the draw the objects same size. Not sure why.</a:t>
            </a:r>
          </a:p>
          <a:p>
            <a:r>
              <a:rPr lang="en-US" dirty="0"/>
              <a:t>Each iteration of a drawing brought to mind a new issue/solution. Drawing is a good way of provoking visual memory.</a:t>
            </a:r>
          </a:p>
          <a:p>
            <a:r>
              <a:rPr lang="en-US"/>
              <a:t>Difference between identifying a feature and distinguishing a feature.</a:t>
            </a:r>
          </a:p>
        </p:txBody>
      </p:sp>
    </p:spTree>
    <p:extLst>
      <p:ext uri="{BB962C8B-B14F-4D97-AF65-F5344CB8AC3E}">
        <p14:creationId xmlns:p14="http://schemas.microsoft.com/office/powerpoint/2010/main" val="2073039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45A0B6-7A34-D844-B1E9-E4B91996C531}" type="slidenum">
              <a:rPr lang="en-US" smtClean="0"/>
              <a:t>4</a:t>
            </a:fld>
            <a:endParaRPr lang="en-US"/>
          </a:p>
        </p:txBody>
      </p:sp>
      <p:sp>
        <p:nvSpPr>
          <p:cNvPr id="6" name="TextBox 5"/>
          <p:cNvSpPr txBox="1"/>
          <p:nvPr/>
        </p:nvSpPr>
        <p:spPr>
          <a:xfrm>
            <a:off x="181419" y="231834"/>
            <a:ext cx="8698012" cy="6247864"/>
          </a:xfrm>
          <a:prstGeom prst="rect">
            <a:avLst/>
          </a:prstGeom>
          <a:noFill/>
        </p:spPr>
        <p:txBody>
          <a:bodyPr wrap="square" rtlCol="0">
            <a:spAutoFit/>
          </a:bodyPr>
          <a:lstStyle/>
          <a:p>
            <a:r>
              <a:rPr lang="en-US" sz="2000" b="1" dirty="0"/>
              <a:t>Commentary</a:t>
            </a:r>
            <a:r>
              <a:rPr lang="en-US" sz="2000" dirty="0"/>
              <a:t>: My working hypothesis is that the reason we can see content in depictions is that the depiction triggers a sub-set of the recognition abilities that are triggered when we see the real object.  In the case of line drawings, these triggers would need to be a rather abstract and there is some literature which supports the idea that such abstractions are </a:t>
            </a:r>
            <a:r>
              <a:rPr lang="en-US" sz="2000" dirty="0" err="1"/>
              <a:t>superstimuli</a:t>
            </a:r>
            <a:r>
              <a:rPr lang="en-US" sz="2000" dirty="0"/>
              <a:t> and/or activate hardwired abstraction features in the temporal lobe. If this is true it is likely that the recognition triggers for individual object type are related to the distinctive features of that object. With this in mind I conducted a series of drawing experiments designed to isolate the trigger features of objects. One of these experiments involved drawing 20 objects as quickly as possible. My idea was that if I drew the objects very fast I would need to focus on drawing key trigger features. One of the things I noticed when doing these very fast sketches was that the faster I got the more I was drawing from memory and not from life. I also did quick drawings of the 20 objects from memory a week after doing the live drawings. You can see in the slides (2 and 3) that in the 2 minute drawing from memory some objects are more recognizable than in the 2 minute drawing from life. This suggested to me that even when I was sketching from life I was sometimes drawing what I ‘knew’ rather than what I saw.  Visual memory is the key to recognition as well as the key to drawing from memory. I decide to explore the role visual memory plays in drawing.</a:t>
            </a:r>
          </a:p>
        </p:txBody>
      </p:sp>
    </p:spTree>
    <p:extLst>
      <p:ext uri="{BB962C8B-B14F-4D97-AF65-F5344CB8AC3E}">
        <p14:creationId xmlns:p14="http://schemas.microsoft.com/office/powerpoint/2010/main" val="522594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45A0B6-7A34-D844-B1E9-E4B91996C531}" type="slidenum">
              <a:rPr lang="en-US" smtClean="0"/>
              <a:t>5</a:t>
            </a:fld>
            <a:endParaRPr lang="en-US"/>
          </a:p>
        </p:txBody>
      </p:sp>
      <p:sp>
        <p:nvSpPr>
          <p:cNvPr id="6" name="TextBox 5"/>
          <p:cNvSpPr txBox="1"/>
          <p:nvPr/>
        </p:nvSpPr>
        <p:spPr>
          <a:xfrm>
            <a:off x="231813" y="322552"/>
            <a:ext cx="8454987" cy="6740308"/>
          </a:xfrm>
          <a:prstGeom prst="rect">
            <a:avLst/>
          </a:prstGeom>
          <a:noFill/>
        </p:spPr>
        <p:txBody>
          <a:bodyPr wrap="square" rtlCol="0">
            <a:spAutoFit/>
          </a:bodyPr>
          <a:lstStyle/>
          <a:p>
            <a:r>
              <a:rPr lang="en-US" b="1" dirty="0"/>
              <a:t>Drawings of semi-lost objects from Memory</a:t>
            </a:r>
            <a:r>
              <a:rPr lang="en-US" dirty="0"/>
              <a:t>: I had previously speculated that when we search for objects, such as our keys or our shoes, we are scanning for distinctive features of those objects and these features are likely to be the trigger features that we might draw if we represented them.  In order to test how this worked I visualized a number of semi-lost objects hidden in drawers and cupboard around the house (see slides 6-8):  a torch, some keys, a US dollar note, a wooden figure of a man, a dice and a book spine from Philosophical investigations. I had not seen these things for a while and did a quick line drawing from memory of each of them to see how much I could remember of them (slides 9 &amp; 10).</a:t>
            </a:r>
          </a:p>
          <a:p>
            <a:r>
              <a:rPr lang="en-US" dirty="0"/>
              <a:t>Immediately I realized how impoverished my visual memory was. I could not recall how the lettering on the book spine was organized or whether it was upper or lower case. I couldn’t remember what kind of keys were on the key ring or the layout of the US dollar. Everything I drew seemed like a guess, it seemed my visual memory wasn’t very visual. These simple line sketches were already highlighting the limitations of the visual memory which is crucial to recognition and identification. I began doing </a:t>
            </a:r>
            <a:r>
              <a:rPr lang="en-US" dirty="0" err="1"/>
              <a:t>colour</a:t>
            </a:r>
            <a:r>
              <a:rPr lang="en-US" dirty="0"/>
              <a:t> drawings of these objects because the </a:t>
            </a:r>
            <a:r>
              <a:rPr lang="en-US" dirty="0" err="1"/>
              <a:t>colour</a:t>
            </a:r>
            <a:r>
              <a:rPr lang="en-US" dirty="0"/>
              <a:t> of an object is a crucial feature when looking for it. </a:t>
            </a:r>
          </a:p>
          <a:p>
            <a:r>
              <a:rPr lang="en-US" dirty="0"/>
              <a:t>Sometimes I did several </a:t>
            </a:r>
            <a:r>
              <a:rPr lang="en-US" dirty="0" err="1"/>
              <a:t>colour</a:t>
            </a:r>
            <a:r>
              <a:rPr lang="en-US" dirty="0"/>
              <a:t> drawings of the same ‘lost’ object because as I was drawing I would remember a new detail, or conclude that something I had drawn was wrong. It is interesting to note that I felt that each object presented its own visual memory challenge. That is, each object had a structural feature (eg lettering, size, detail) that presented me with a new memory/drawing challenge. I have made a note of some of the issues that cropped up when I was trying to draw these objects from memory(see final slides). My struggle can sometimes be seen in the iterative sequence of sketches.</a:t>
            </a:r>
          </a:p>
          <a:p>
            <a:endParaRPr lang="en-US" dirty="0"/>
          </a:p>
        </p:txBody>
      </p:sp>
    </p:spTree>
    <p:extLst>
      <p:ext uri="{BB962C8B-B14F-4D97-AF65-F5344CB8AC3E}">
        <p14:creationId xmlns:p14="http://schemas.microsoft.com/office/powerpoint/2010/main" val="3630646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Picture 2" descr="PB06213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93391" y="0"/>
            <a:ext cx="12800000" cy="7200000"/>
          </a:xfrm>
          <a:prstGeom prst="rect">
            <a:avLst/>
          </a:prstGeom>
        </p:spPr>
      </p:pic>
      <p:sp>
        <p:nvSpPr>
          <p:cNvPr id="2" name="Footer Placeholder 1"/>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45A0B6-7A34-D844-B1E9-E4B91996C531}" type="slidenum">
              <a:rPr lang="en-US" smtClean="0"/>
              <a:t>6</a:t>
            </a:fld>
            <a:endParaRPr lang="en-US"/>
          </a:p>
        </p:txBody>
      </p:sp>
    </p:spTree>
    <p:extLst>
      <p:ext uri="{BB962C8B-B14F-4D97-AF65-F5344CB8AC3E}">
        <p14:creationId xmlns:p14="http://schemas.microsoft.com/office/powerpoint/2010/main" val="1476678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PA25209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45533" y="-279747"/>
            <a:ext cx="12800000" cy="7200000"/>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7</a:t>
            </a:fld>
            <a:endParaRPr lang="en-US"/>
          </a:p>
        </p:txBody>
      </p:sp>
    </p:spTree>
    <p:extLst>
      <p:ext uri="{BB962C8B-B14F-4D97-AF65-F5344CB8AC3E}">
        <p14:creationId xmlns:p14="http://schemas.microsoft.com/office/powerpoint/2010/main" val="2921643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PA25208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45143" y="-298848"/>
            <a:ext cx="12800000" cy="7200000"/>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8</a:t>
            </a:fld>
            <a:endParaRPr lang="en-US"/>
          </a:p>
        </p:txBody>
      </p:sp>
    </p:spTree>
    <p:extLst>
      <p:ext uri="{BB962C8B-B14F-4D97-AF65-F5344CB8AC3E}">
        <p14:creationId xmlns:p14="http://schemas.microsoft.com/office/powerpoint/2010/main" val="1213085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descr="PB062128.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1489" y="-22571"/>
            <a:ext cx="6480000" cy="6480000"/>
          </a:xfrm>
          <a:prstGeom prst="rect">
            <a:avLst/>
          </a:prstGeom>
        </p:spPr>
      </p:pic>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0B45A0B6-7A34-D844-B1E9-E4B91996C531}" type="slidenum">
              <a:rPr lang="en-US" smtClean="0"/>
              <a:t>9</a:t>
            </a:fld>
            <a:endParaRPr lang="en-US"/>
          </a:p>
        </p:txBody>
      </p:sp>
      <p:sp>
        <p:nvSpPr>
          <p:cNvPr id="5" name="TextBox 4"/>
          <p:cNvSpPr txBox="1"/>
          <p:nvPr/>
        </p:nvSpPr>
        <p:spPr>
          <a:xfrm>
            <a:off x="329734" y="6417405"/>
            <a:ext cx="9061565" cy="369332"/>
          </a:xfrm>
          <a:prstGeom prst="rect">
            <a:avLst/>
          </a:prstGeom>
          <a:noFill/>
        </p:spPr>
        <p:txBody>
          <a:bodyPr wrap="square" rtlCol="0">
            <a:spAutoFit/>
          </a:bodyPr>
          <a:lstStyle/>
          <a:p>
            <a:r>
              <a:rPr lang="en-US" dirty="0"/>
              <a:t>Quick line drawings from memory of semi-lost objects hiding in drawers and cupboards.</a:t>
            </a:r>
          </a:p>
        </p:txBody>
      </p:sp>
    </p:spTree>
    <p:extLst>
      <p:ext uri="{BB962C8B-B14F-4D97-AF65-F5344CB8AC3E}">
        <p14:creationId xmlns:p14="http://schemas.microsoft.com/office/powerpoint/2010/main" val="31166928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331</TotalTime>
  <Words>1580</Words>
  <Application>Microsoft Macintosh PowerPoint</Application>
  <PresentationFormat>On-screen Show (4:3)</PresentationFormat>
  <Paragraphs>125</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Cambria</vt:lpstr>
      <vt:lpstr>Office Theme</vt:lpstr>
      <vt:lpstr>Visual Memory and Identifying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g</dc:creator>
  <cp:lastModifiedBy>Microsoft Office User</cp:lastModifiedBy>
  <cp:revision>18</cp:revision>
  <dcterms:created xsi:type="dcterms:W3CDTF">2016-11-14T00:15:14Z</dcterms:created>
  <dcterms:modified xsi:type="dcterms:W3CDTF">2021-11-18T01:09:39Z</dcterms:modified>
</cp:coreProperties>
</file>